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6" r:id="rId4"/>
    <p:sldId id="257" r:id="rId5"/>
    <p:sldId id="258" r:id="rId6"/>
    <p:sldId id="259" r:id="rId7"/>
    <p:sldId id="261" r:id="rId8"/>
    <p:sldId id="260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BA0B-B6F8-4B29-9AC8-D8B7407F327A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9093-1C00-4700-BC42-B7E302644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54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BA0B-B6F8-4B29-9AC8-D8B7407F327A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9093-1C00-4700-BC42-B7E302644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4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BA0B-B6F8-4B29-9AC8-D8B7407F327A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9093-1C00-4700-BC42-B7E302644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33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1507-FB8D-498C-A139-BA7EA4E7B67D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3865-A6AF-4DA9-A487-E10BE36EC3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021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3483-11C0-40D1-AC79-F1DDE3A79C05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B004-CABB-42C6-98F0-89058BFFD4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144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0EEB-6852-4026-8BCF-B20A2EA94E9D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BDC0-BD81-4161-A667-86797088E1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000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C889-B3A9-458F-A255-E7660E8D490A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4E99-9EA9-4680-84A8-616D81886A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437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7A67-D05F-406B-9CCA-94F8888725C9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B931-9C96-4AA5-A1CF-6472638360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983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A13E-294F-4B3F-8B98-CB9033FD504A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5E29-92BD-4166-ABA6-1A1C3FDC05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462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A22-A1F0-4C29-8D67-82724A8039CF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B0E9-76AC-4F3C-9C3B-79FF36623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701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A9D3-0446-4DF6-A8D1-A9E431BCF28C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A37A-7C25-428A-9F6B-E97D2E2343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98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BA0B-B6F8-4B29-9AC8-D8B7407F327A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9093-1C00-4700-BC42-B7E302644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85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32E7-0EFB-442F-A069-94DE95B58E77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6270-5A18-48FE-8CC8-E211881F89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738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B879-5D90-4DC5-89CE-0FE33310D2ED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7DEF-B202-4E4E-A68A-E5E3A54CF5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573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587-888B-4A1D-9EF7-96508E127BAF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08FC-75CA-4E2E-A88E-4307BB9EF3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05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BA0B-B6F8-4B29-9AC8-D8B7407F327A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9093-1C00-4700-BC42-B7E302644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0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BA0B-B6F8-4B29-9AC8-D8B7407F327A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9093-1C00-4700-BC42-B7E302644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72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BA0B-B6F8-4B29-9AC8-D8B7407F327A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9093-1C00-4700-BC42-B7E302644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38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BA0B-B6F8-4B29-9AC8-D8B7407F327A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9093-1C00-4700-BC42-B7E302644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0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BA0B-B6F8-4B29-9AC8-D8B7407F327A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9093-1C00-4700-BC42-B7E302644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53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BA0B-B6F8-4B29-9AC8-D8B7407F327A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9093-1C00-4700-BC42-B7E302644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07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BA0B-B6F8-4B29-9AC8-D8B7407F327A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9093-1C00-4700-BC42-B7E302644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19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8BA0B-B6F8-4B29-9AC8-D8B7407F327A}" type="datetimeFigureOut">
              <a:rPr lang="cs-CZ" smtClean="0"/>
              <a:t>29.12.2011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39093-1C00-4700-BC42-B7E302644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5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1B715-2EF9-4EC1-94BC-9FA9C039759F}" type="datetime1">
              <a:rPr lang="cs-CZ"/>
              <a:pPr>
                <a:defRPr/>
              </a:pPr>
              <a:t>29.12.2011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AD03BD-33CF-4DD4-B02F-FF0BA53335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64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Pavlice,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75021293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Matematika - 1. stupeň ZŠ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400" b="1" dirty="0" smtClean="0"/>
              <a:t>VY_32_INOVACE_03_16 Jednotky objemu</a:t>
            </a:r>
            <a:br>
              <a:rPr lang="cs-CZ" sz="2400" b="1" dirty="0" smtClean="0"/>
            </a:br>
            <a:r>
              <a:rPr lang="cs-CZ" sz="2400" b="1" dirty="0" smtClean="0"/>
              <a:t>PaedDr. </a:t>
            </a:r>
            <a:r>
              <a:rPr lang="cs-CZ" sz="2400" b="1" smtClean="0"/>
              <a:t>Tamara </a:t>
            </a:r>
            <a:r>
              <a:rPr lang="cs-CZ" sz="2400" b="1"/>
              <a:t>Kučerová, </a:t>
            </a:r>
            <a:r>
              <a:rPr lang="cs-CZ" sz="2400" b="1"/>
              <a:t>červenec </a:t>
            </a:r>
            <a:r>
              <a:rPr lang="cs-CZ" sz="2400" b="1" smtClean="0"/>
              <a:t>2011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učební materiál slouží k procvičení učiva </a:t>
            </a:r>
            <a:r>
              <a:rPr lang="cs-CZ" sz="2400" b="1" smtClean="0"/>
              <a:t>jednotky objemu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71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Jednotky objemu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Documents and Settings\xy\Local Settings\Temporary Internet Files\Content.IE5\X9OZ8TFA\MC9003254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3" y="409575"/>
            <a:ext cx="1457325" cy="181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xy\Local Settings\Temporary Internet Files\Content.IE5\RLNGYODO\MC90044175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0" y="3824288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xy\Local Settings\Temporary Internet Files\Content.IE5\7EPBDF6L\MC9003327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4399756"/>
            <a:ext cx="1817688" cy="159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xy\Local Settings\Temporary Internet Files\Content.IE5\J3NCB7IT\MC90025057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-15875"/>
            <a:ext cx="20574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xy\Local Settings\Temporary Internet Files\Content.IE5\BI198MI2\MC900441753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0525" y="2174875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9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4000" dirty="0"/>
              <a:t>h</a:t>
            </a:r>
            <a:r>
              <a:rPr lang="cs-CZ" sz="4000" dirty="0" smtClean="0"/>
              <a:t>l             l              dl             cl              ml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   100          10           10           10</a:t>
            </a:r>
            <a:endParaRPr lang="cs-CZ" sz="4000" dirty="0"/>
          </a:p>
        </p:txBody>
      </p:sp>
      <p:sp>
        <p:nvSpPr>
          <p:cNvPr id="4" name="Zahnutá šipka nahoru 3"/>
          <p:cNvSpPr/>
          <p:nvPr/>
        </p:nvSpPr>
        <p:spPr>
          <a:xfrm>
            <a:off x="683568" y="2780928"/>
            <a:ext cx="2232248" cy="14401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2555776" y="2780928"/>
            <a:ext cx="2160240" cy="14401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Zahnutá šipka nahoru 5"/>
          <p:cNvSpPr/>
          <p:nvPr/>
        </p:nvSpPr>
        <p:spPr>
          <a:xfrm>
            <a:off x="4427984" y="2780928"/>
            <a:ext cx="2016224" cy="14401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nahoru 6"/>
          <p:cNvSpPr/>
          <p:nvPr/>
        </p:nvSpPr>
        <p:spPr>
          <a:xfrm>
            <a:off x="6084168" y="2780928"/>
            <a:ext cx="2160240" cy="14401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9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dirty="0" smtClean="0"/>
              <a:t>Podtrhni červeně co vážíš na </a:t>
            </a:r>
            <a:r>
              <a:rPr lang="cs-CZ" sz="3600" dirty="0" smtClean="0">
                <a:solidFill>
                  <a:srgbClr val="FF0000"/>
                </a:solidFill>
              </a:rPr>
              <a:t>hektolitry</a:t>
            </a:r>
            <a:r>
              <a:rPr lang="cs-CZ" sz="3600" dirty="0" smtClean="0"/>
              <a:t>, modře na </a:t>
            </a:r>
            <a:r>
              <a:rPr lang="cs-CZ" sz="3600" dirty="0" smtClean="0">
                <a:solidFill>
                  <a:srgbClr val="0070C0"/>
                </a:solidFill>
              </a:rPr>
              <a:t>litry</a:t>
            </a:r>
            <a:r>
              <a:rPr lang="cs-CZ" sz="3600" dirty="0" smtClean="0"/>
              <a:t>, zeleně na </a:t>
            </a:r>
            <a:r>
              <a:rPr lang="cs-CZ" sz="3600" dirty="0" smtClean="0">
                <a:solidFill>
                  <a:srgbClr val="00B050"/>
                </a:solidFill>
              </a:rPr>
              <a:t>mililitry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4000" dirty="0" smtClean="0"/>
              <a:t>Benzín, hnojivo na květiny, mléko, </a:t>
            </a:r>
          </a:p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r>
              <a:rPr lang="cs-CZ" sz="4000" dirty="0" smtClean="0"/>
              <a:t>voda v bazénu, limonáda, </a:t>
            </a:r>
          </a:p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r>
              <a:rPr lang="cs-CZ" sz="4000" dirty="0" smtClean="0"/>
              <a:t>kapky na kašel, nafta, olej, parfém.</a:t>
            </a:r>
          </a:p>
          <a:p>
            <a:pPr marL="0" indent="0">
              <a:buNone/>
            </a:pPr>
            <a:r>
              <a:rPr lang="cs-CZ" sz="4000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533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Převeď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numCol="2"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          80 hl =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 30 cl  =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6 000 dl =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    2 hl =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  10 dl =</a:t>
            </a:r>
          </a:p>
          <a:p>
            <a:r>
              <a:rPr lang="cs-CZ" dirty="0" smtClean="0"/>
              <a:t>     4000 ml</a:t>
            </a:r>
            <a:r>
              <a:rPr lang="cs-CZ" dirty="0" smtClean="0">
                <a:solidFill>
                  <a:schemeClr val="tx1"/>
                </a:solidFill>
              </a:rPr>
              <a:t> =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200 dl =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/>
              <a:t>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/>
              <a:t>ml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l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l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cl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dl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16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Řešení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          80 hl =    </a:t>
            </a:r>
            <a:r>
              <a:rPr lang="cs-CZ" dirty="0" smtClean="0">
                <a:solidFill>
                  <a:srgbClr val="FF0000"/>
                </a:solidFill>
              </a:rPr>
              <a:t>8 000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 30 cl  =       </a:t>
            </a:r>
            <a:r>
              <a:rPr lang="cs-CZ" dirty="0" smtClean="0">
                <a:solidFill>
                  <a:srgbClr val="FF0000"/>
                </a:solidFill>
              </a:rPr>
              <a:t>300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6 000 dl =       </a:t>
            </a:r>
            <a:r>
              <a:rPr lang="cs-CZ" dirty="0" smtClean="0">
                <a:solidFill>
                  <a:srgbClr val="FF0000"/>
                </a:solidFill>
              </a:rPr>
              <a:t>600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    2 hl =       </a:t>
            </a:r>
            <a:r>
              <a:rPr lang="cs-CZ" dirty="0" smtClean="0">
                <a:solidFill>
                  <a:srgbClr val="FF0000"/>
                </a:solidFill>
              </a:rPr>
              <a:t>200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  10 dl =       </a:t>
            </a:r>
            <a:r>
              <a:rPr lang="cs-CZ" dirty="0" smtClean="0">
                <a:solidFill>
                  <a:srgbClr val="FF0000"/>
                </a:solidFill>
              </a:rPr>
              <a:t>100</a:t>
            </a:r>
          </a:p>
          <a:p>
            <a:r>
              <a:rPr lang="cs-CZ" dirty="0" smtClean="0"/>
              <a:t>     4000 ml</a:t>
            </a:r>
            <a:r>
              <a:rPr lang="cs-CZ" dirty="0" smtClean="0">
                <a:solidFill>
                  <a:schemeClr val="tx1"/>
                </a:solidFill>
              </a:rPr>
              <a:t> =          </a:t>
            </a:r>
            <a:r>
              <a:rPr lang="cs-CZ" dirty="0" smtClean="0">
                <a:solidFill>
                  <a:srgbClr val="FF0000"/>
                </a:solidFill>
              </a:rPr>
              <a:t>40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200 dl =  </a:t>
            </a:r>
            <a:r>
              <a:rPr lang="cs-CZ" dirty="0" smtClean="0">
                <a:solidFill>
                  <a:srgbClr val="FF0000"/>
                </a:solidFill>
              </a:rPr>
              <a:t>20 000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/>
              <a:t>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/>
              <a:t>ml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l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l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cl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dl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0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Převeď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2"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           60 l =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  3 dl =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72 hl =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5 000 ml =</a:t>
            </a:r>
          </a:p>
          <a:p>
            <a:r>
              <a:rPr lang="cs-CZ" dirty="0" smtClean="0"/>
              <a:t>       100 cl</a:t>
            </a:r>
            <a:r>
              <a:rPr lang="cs-CZ" dirty="0" smtClean="0">
                <a:solidFill>
                  <a:schemeClr val="tx1"/>
                </a:solidFill>
              </a:rPr>
              <a:t> =</a:t>
            </a:r>
          </a:p>
          <a:p>
            <a:r>
              <a:rPr lang="cs-CZ" dirty="0" smtClean="0"/>
              <a:t>         70 dl</a:t>
            </a:r>
            <a:r>
              <a:rPr lang="cs-CZ" dirty="0" smtClean="0">
                <a:solidFill>
                  <a:schemeClr val="tx1"/>
                </a:solidFill>
              </a:rPr>
              <a:t> =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11 000 ml =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/>
              <a:t>dl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/>
              <a:t>ml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/>
              <a:t>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/>
              <a:t>dl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/>
              <a:t>dl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/>
              <a:t>ml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3851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Řešení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           60 l =        </a:t>
            </a:r>
            <a:r>
              <a:rPr lang="cs-CZ" dirty="0" smtClean="0">
                <a:solidFill>
                  <a:srgbClr val="FF0000"/>
                </a:solidFill>
              </a:rPr>
              <a:t>600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  3 dl =        </a:t>
            </a:r>
            <a:r>
              <a:rPr lang="cs-CZ" dirty="0" smtClean="0">
                <a:solidFill>
                  <a:srgbClr val="FF0000"/>
                </a:solidFill>
              </a:rPr>
              <a:t>300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72 hl =      </a:t>
            </a:r>
            <a:r>
              <a:rPr lang="cs-CZ" dirty="0" smtClean="0">
                <a:solidFill>
                  <a:srgbClr val="FF0000"/>
                </a:solidFill>
              </a:rPr>
              <a:t>7200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5 000 ml =           </a:t>
            </a:r>
            <a:r>
              <a:rPr lang="cs-CZ" dirty="0" smtClean="0">
                <a:solidFill>
                  <a:srgbClr val="FF0000"/>
                </a:solidFill>
              </a:rPr>
              <a:t>50</a:t>
            </a:r>
          </a:p>
          <a:p>
            <a:r>
              <a:rPr lang="cs-CZ" dirty="0" smtClean="0"/>
              <a:t>       100 cl</a:t>
            </a:r>
            <a:r>
              <a:rPr lang="cs-CZ" dirty="0" smtClean="0">
                <a:solidFill>
                  <a:schemeClr val="tx1"/>
                </a:solidFill>
              </a:rPr>
              <a:t> =           </a:t>
            </a:r>
            <a:r>
              <a:rPr lang="cs-CZ" dirty="0" smtClean="0">
                <a:solidFill>
                  <a:srgbClr val="FF0000"/>
                </a:solidFill>
              </a:rPr>
              <a:t>10</a:t>
            </a:r>
          </a:p>
          <a:p>
            <a:r>
              <a:rPr lang="cs-CZ" dirty="0" smtClean="0"/>
              <a:t>         70 dl</a:t>
            </a:r>
            <a:r>
              <a:rPr lang="cs-CZ" dirty="0" smtClean="0">
                <a:solidFill>
                  <a:schemeClr val="tx1"/>
                </a:solidFill>
              </a:rPr>
              <a:t> =     </a:t>
            </a:r>
            <a:r>
              <a:rPr lang="cs-CZ" dirty="0" smtClean="0">
                <a:solidFill>
                  <a:srgbClr val="FF0000"/>
                </a:solidFill>
              </a:rPr>
              <a:t>7 000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11 000 ml =           </a:t>
            </a:r>
            <a:r>
              <a:rPr lang="cs-CZ" dirty="0" smtClean="0">
                <a:solidFill>
                  <a:srgbClr val="FF0000"/>
                </a:solidFill>
              </a:rPr>
              <a:t>11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/>
              <a:t>dl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/>
              <a:t>ml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/>
              <a:t>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/>
              <a:t>dl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/>
              <a:t>dl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/>
              <a:t>ml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7404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227</Words>
  <Application>Microsoft Office PowerPoint</Application>
  <PresentationFormat>Předvádění na obrazovce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systému Office</vt:lpstr>
      <vt:lpstr>DUM-PPT-šablona</vt:lpstr>
      <vt:lpstr>Základní škola a Mateřská škola, Pavlice, okres Znojmo OP VK 1.4 75021293 Tematický celek: Matematika - 1. stupeň ZŠ Název a číslo učebního materiálu VY_32_INOVACE_03_16 Jednotky objemu PaedDr. Tamara Kučerová, červenec 2011  Anotace: učební materiál slouží k procvičení učiva jednotky objemu  Metodika: prezentace slouží k předvedení na interaktivní tabuli</vt:lpstr>
      <vt:lpstr>Jednotky objemu</vt:lpstr>
      <vt:lpstr>Prezentace aplikace PowerPoint</vt:lpstr>
      <vt:lpstr>Podtrhni červeně co vážíš na hektolitry, modře na litry, zeleně na mililitry.</vt:lpstr>
      <vt:lpstr>Převeď </vt:lpstr>
      <vt:lpstr>Řešení  </vt:lpstr>
      <vt:lpstr>Převeď </vt:lpstr>
      <vt:lpstr>Řešení  </vt:lpstr>
    </vt:vector>
  </TitlesOfParts>
  <Company>Pavlice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Jednotky objemu</dc:title>
  <dc:creator>Tamara</dc:creator>
  <cp:lastModifiedBy>Tamara</cp:lastModifiedBy>
  <cp:revision>7</cp:revision>
  <dcterms:created xsi:type="dcterms:W3CDTF">2011-10-28T16:44:19Z</dcterms:created>
  <dcterms:modified xsi:type="dcterms:W3CDTF">2011-12-29T14:40:48Z</dcterms:modified>
</cp:coreProperties>
</file>